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31" r:id="rId2"/>
  </p:sldMasterIdLst>
  <p:notesMasterIdLst>
    <p:notesMasterId r:id="rId10"/>
  </p:notesMasterIdLst>
  <p:handoutMasterIdLst>
    <p:handoutMasterId r:id="rId11"/>
  </p:handoutMasterIdLst>
  <p:sldIdLst>
    <p:sldId id="257" r:id="rId3"/>
    <p:sldId id="273" r:id="rId4"/>
    <p:sldId id="274" r:id="rId5"/>
    <p:sldId id="275" r:id="rId6"/>
    <p:sldId id="277" r:id="rId7"/>
    <p:sldId id="276" r:id="rId8"/>
    <p:sldId id="278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57" autoAdjust="0"/>
    <p:restoredTop sz="94660"/>
  </p:normalViewPr>
  <p:slideViewPr>
    <p:cSldViewPr>
      <p:cViewPr varScale="1">
        <p:scale>
          <a:sx n="74" d="100"/>
          <a:sy n="74" d="100"/>
        </p:scale>
        <p:origin x="17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3C0C7D05-3AC5-4FD9-980B-DF50C16BCF3D}" type="datetimeFigureOut">
              <a:rPr lang="en-US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A944EDB-64BB-48A6-8E29-C53419F49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27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49B1BC-4088-4A99-B4DF-612AA00B1ED8}" type="datetimeFigureOut">
              <a:rPr lang="en-US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6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4A37596-2F38-40F9-A97C-85A8C5825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15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0C164A-6BD3-42EA-9458-1ACBF4CF7B89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912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2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0037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3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2862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4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6864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5</a:t>
            </a:fld>
            <a:endParaRPr lang="en-US" sz="12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7039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latin typeface="+mn-lt"/>
              </a:rPr>
              <a:pPr algn="r">
                <a:defRPr/>
              </a:pPr>
              <a:t>6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1757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 txBox="1">
            <a:spLocks noGrp="1"/>
          </p:cNvSpPr>
          <p:nvPr/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79BE3B-A50A-42B0-A039-E57AF2D91AA0}" type="slidenum">
              <a:rPr lang="en-US" sz="1200">
                <a:solidFill>
                  <a:prstClr val="black"/>
                </a:solidFill>
                <a:latin typeface="Calibri"/>
              </a:rPr>
              <a:pPr algn="r">
                <a:defRPr/>
              </a:pPr>
              <a:t>7</a:t>
            </a:fld>
            <a:endParaRPr lang="en-US" sz="12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1942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9BFAE-83D2-4797-B202-98CD23D2E321}" type="datetimeFigureOut">
              <a:rPr lang="en-US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84F70E-5089-4F04-971C-0AD295B574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049A-460C-4D0E-A8E7-7DB1493F61AE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58A245-F378-4DEE-9212-58DBC87F30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6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DFCB9-7267-4D34-835B-30E4116EB83D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8DC60-A1F4-43A7-8085-D503AA201E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2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19400"/>
            <a:ext cx="3008313" cy="3306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10C418-44B4-47E8-9C6A-94FD2C18E635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638C4-8677-41C1-8BD0-6D14623E94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33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F90F-E840-4ED3-B76B-4ABFCB33F87A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CA7B-014D-44C6-82CF-9238C9B801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46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618D95-3A17-47AC-B3D9-1FAF0408BC3A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40422-2F64-4D3E-A191-DFDDDAE460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85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959D37-D750-4E32-A82C-362D1C12150E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01AD0-A136-4BFF-A9C4-972E3FB387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05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0EF1-2C67-4C2A-942E-6DC24938EFA9}" type="datetimeFigureOut">
              <a:rPr lang="en-US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7B4F3-136D-4449-9171-3ADE689AF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ABE7-BA1F-4F8E-8A57-C65B8DE99E08}" type="datetimeFigureOut">
              <a:rPr lang="en-US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E8E7C-6133-447D-BD58-9D33E6276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7226D-F93F-45AB-ACE4-C00289EF290D}" type="datetimeFigureOut">
              <a:rPr lang="en-US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BAF8-81C2-45D5-98B1-D67C2A7C4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6BA0A-BCD9-409A-B74E-2C76C2E693F1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AF38C-DB19-4EDC-ABC3-2539903554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8F546F-D3C2-4BBF-9B71-B6C9CF1E3FFF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02FD6-AFA7-408B-B1B1-1E45315EC6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1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B90DD-0FCB-43DC-B932-44C4887CA0B8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E0AD8-4AD1-4AAF-80BB-3C2D5BE641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7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49576C-268D-476B-8282-4EFCEC3DA49B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1EB14-FFB2-4167-BA84-B202090371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39962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39962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120F3-50CA-4725-BE21-8C63E3E3C4D3}" type="datetimeFigureOut">
              <a:rPr lang="en-US" smtClean="0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22A57-66A7-42AB-B67A-8C6D165CE8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2F1EF8-B85D-41F1-892E-EDB770E4E6D2}" type="datetimeFigureOut">
              <a:rPr lang="en-US"/>
              <a:pPr>
                <a:defRPr/>
              </a:pPr>
              <a:t>7/16/2015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46050" y="6208713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02030CD-2A86-468B-ADA5-80134B531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76200"/>
            <a:ext cx="9245600" cy="6934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0D29241-E0C3-4D4C-A26A-6146B134CE7A}" type="datetimeFigureOut">
              <a:rPr lang="en-US" smtClean="0"/>
              <a:pPr>
                <a:defRPr/>
              </a:pPr>
              <a:t>7/16/2015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66D1D-DC91-4487-A45E-50BAED05E3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77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 idx="4294967295"/>
          </p:nvPr>
        </p:nvSpPr>
        <p:spPr>
          <a:xfrm>
            <a:off x="228600" y="3505200"/>
            <a:ext cx="7772400" cy="1143000"/>
          </a:xfrm>
        </p:spPr>
        <p:txBody>
          <a:bodyPr bIns="91440" anchor="b">
            <a:normAutofit fontScale="90000"/>
          </a:bodyPr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</a:rPr>
              <a:t>Bootstrap </a:t>
            </a:r>
            <a:r>
              <a:rPr lang="en-US" sz="4800" smtClean="0">
                <a:solidFill>
                  <a:schemeClr val="tx1"/>
                </a:solidFill>
              </a:rPr>
              <a:t>Forest and Boosted </a:t>
            </a:r>
            <a:r>
              <a:rPr lang="en-US" sz="4800" dirty="0" smtClean="0">
                <a:solidFill>
                  <a:schemeClr val="tx1"/>
                </a:solidFill>
              </a:rPr>
              <a:t>Trees </a:t>
            </a:r>
            <a:r>
              <a:rPr lang="en-US" sz="4800" smtClean="0">
                <a:solidFill>
                  <a:schemeClr val="tx1"/>
                </a:solidFill>
              </a:rPr>
              <a:t>Using JMP</a:t>
            </a:r>
            <a:br>
              <a:rPr lang="en-US" sz="4800" smtClean="0">
                <a:solidFill>
                  <a:schemeClr val="tx1"/>
                </a:solidFill>
              </a:rPr>
            </a:br>
            <a:r>
              <a:rPr lang="en-US" sz="4800" smtClean="0">
                <a:solidFill>
                  <a:schemeClr val="tx1"/>
                </a:solidFill>
              </a:rPr>
              <a:t>Part 3</a:t>
            </a:r>
            <a:endParaRPr lang="en-US" sz="4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6200" y="1600200"/>
            <a:ext cx="8839200" cy="51816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Boosting creates </a:t>
            </a:r>
            <a:r>
              <a:rPr lang="en-US" sz="3000" dirty="0" smtClean="0"/>
              <a:t>simple/small </a:t>
            </a:r>
            <a:r>
              <a:rPr lang="en-US" sz="3000" dirty="0" smtClean="0"/>
              <a:t>(poor learner) trees – usually 1-5 splits – that do not perform well.</a:t>
            </a:r>
          </a:p>
          <a:p>
            <a:r>
              <a:rPr lang="en-US" sz="3000" dirty="0" smtClean="0"/>
              <a:t>This tree is used to make predictions and the incorrectly classified records are used to create another boosted tree.</a:t>
            </a:r>
          </a:p>
          <a:p>
            <a:r>
              <a:rPr lang="en-US" sz="3000" dirty="0" smtClean="0"/>
              <a:t>This process is repeated to create “</a:t>
            </a:r>
            <a:r>
              <a:rPr lang="en-US" sz="3000" dirty="0" smtClean="0"/>
              <a:t>layers” or trees.</a:t>
            </a:r>
            <a:endParaRPr lang="en-US" sz="3000" dirty="0" smtClean="0"/>
          </a:p>
          <a:p>
            <a:r>
              <a:rPr lang="en-US" sz="3000" dirty="0" smtClean="0"/>
              <a:t>All of the layers are used to make an overall prediction. </a:t>
            </a:r>
            <a:endParaRPr lang="en-US" sz="30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7620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Boosted Tree</a:t>
            </a:r>
          </a:p>
        </p:txBody>
      </p:sp>
    </p:spTree>
    <p:extLst>
      <p:ext uri="{BB962C8B-B14F-4D97-AF65-F5344CB8AC3E}">
        <p14:creationId xmlns:p14="http://schemas.microsoft.com/office/powerpoint/2010/main" val="379110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0" y="1676400"/>
            <a:ext cx="91440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The following parameters are specified:</a:t>
            </a:r>
          </a:p>
          <a:p>
            <a:pPr lvl="1"/>
            <a:r>
              <a:rPr lang="en-US" sz="2200" dirty="0" smtClean="0"/>
              <a:t>Number of Layers – maximum number of </a:t>
            </a:r>
            <a:r>
              <a:rPr lang="en-US" sz="2200" dirty="0" smtClean="0"/>
              <a:t>layers/stages </a:t>
            </a:r>
            <a:r>
              <a:rPr lang="en-US" sz="2200" dirty="0" smtClean="0"/>
              <a:t>to include in the final tree.</a:t>
            </a:r>
          </a:p>
          <a:p>
            <a:pPr lvl="1"/>
            <a:r>
              <a:rPr lang="en-US" sz="2200" dirty="0" smtClean="0"/>
              <a:t>Splits per Tree – is the number of splits for each stage.</a:t>
            </a:r>
          </a:p>
          <a:p>
            <a:pPr lvl="1"/>
            <a:r>
              <a:rPr lang="en-US" sz="2200" dirty="0" smtClean="0"/>
              <a:t>Learning Rate – number between 0 and 1. </a:t>
            </a:r>
            <a:r>
              <a:rPr lang="en-US" sz="2200" dirty="0" smtClean="0"/>
              <a:t>This number controls how much each layer contributes to the overall model. </a:t>
            </a:r>
            <a:endParaRPr lang="en-US" sz="2200" dirty="0" smtClean="0"/>
          </a:p>
          <a:p>
            <a:pPr lvl="1"/>
            <a:r>
              <a:rPr lang="en-US" sz="2200" dirty="0" err="1" smtClean="0"/>
              <a:t>Overfit</a:t>
            </a:r>
            <a:r>
              <a:rPr lang="en-US" sz="2200" dirty="0" smtClean="0"/>
              <a:t> penalty – a biasing parameter that helps to protect against fitting probabilities equal to zero.</a:t>
            </a:r>
          </a:p>
          <a:p>
            <a:pPr lvl="1"/>
            <a:r>
              <a:rPr lang="en-US" sz="2200" dirty="0" smtClean="0"/>
              <a:t>Minimum Size Split – the minimum number of observations needed on a candidate split.</a:t>
            </a:r>
          </a:p>
          <a:p>
            <a:pPr lvl="1"/>
            <a:r>
              <a:rPr lang="en-US" sz="2200" dirty="0" smtClean="0"/>
              <a:t>Early Stopping – is checked to perform early stopping (similar to Bootstrap </a:t>
            </a:r>
            <a:r>
              <a:rPr lang="en-US" sz="2200" dirty="0"/>
              <a:t>F</a:t>
            </a:r>
            <a:r>
              <a:rPr lang="en-US" sz="2200" dirty="0" smtClean="0"/>
              <a:t>orest early stopping).</a:t>
            </a:r>
          </a:p>
          <a:p>
            <a:pPr lvl="1"/>
            <a:r>
              <a:rPr lang="en-US" sz="2200" dirty="0" smtClean="0"/>
              <a:t>Multiple Fits over splits and learning rate – is checked to create a boosted tree for every combination of Splits per Tree and Learning Rate (similar to Bootstrap Forest).</a:t>
            </a:r>
            <a:endParaRPr lang="en-US" sz="22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620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Boosted Tree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57218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828800"/>
            <a:ext cx="8839200" cy="5029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following parameters are specified:</a:t>
            </a:r>
          </a:p>
          <a:p>
            <a:pPr lvl="1"/>
            <a:r>
              <a:rPr lang="en-US" sz="2400" dirty="0" smtClean="0"/>
              <a:t>Max Split Per Tree – is the upper end for Splits per Tree.</a:t>
            </a:r>
          </a:p>
          <a:p>
            <a:pPr lvl="1"/>
            <a:r>
              <a:rPr lang="en-US" sz="2400" dirty="0" smtClean="0"/>
              <a:t>Max Learning Rate is the upper end for Learning Rate.</a:t>
            </a:r>
            <a:endParaRPr lang="en-US" sz="2400" dirty="0"/>
          </a:p>
          <a:p>
            <a:pPr eaLnBrk="1" hangingPunct="1"/>
            <a:r>
              <a:rPr lang="en-US" sz="3000" dirty="0"/>
              <a:t>Choose Add-Ins and Set Random Seed to 5.</a:t>
            </a:r>
          </a:p>
          <a:p>
            <a:r>
              <a:rPr lang="en-US" sz="3000" dirty="0" smtClean="0"/>
              <a:t>Create a Boosted Tree on the Bands </a:t>
            </a:r>
            <a:r>
              <a:rPr lang="en-US" sz="3000" dirty="0"/>
              <a:t>D</a:t>
            </a:r>
            <a:r>
              <a:rPr lang="en-US" sz="3000" dirty="0" smtClean="0"/>
              <a:t>ata using the default settings</a:t>
            </a:r>
            <a:r>
              <a:rPr lang="en-US" sz="3000" dirty="0" smtClean="0"/>
              <a:t>.</a:t>
            </a:r>
          </a:p>
          <a:p>
            <a:r>
              <a:rPr lang="en-US" sz="3000" dirty="0" smtClean="0"/>
              <a:t>Since the number of layers is 50, we are going to create 50 trees.</a:t>
            </a:r>
          </a:p>
          <a:p>
            <a:r>
              <a:rPr lang="en-US" sz="3000" dirty="0" smtClean="0"/>
              <a:t>Since the splits per tree is 3, each tree will have 3 splits.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620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Boosted Tree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9667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828800"/>
            <a:ext cx="8839200" cy="50292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The learning rate is 0.1 and the </a:t>
            </a:r>
            <a:r>
              <a:rPr lang="en-US" sz="3000" dirty="0" err="1" smtClean="0"/>
              <a:t>overfit</a:t>
            </a:r>
            <a:r>
              <a:rPr lang="en-US" sz="3000" dirty="0" smtClean="0"/>
              <a:t> penalty is 0.0001.</a:t>
            </a:r>
          </a:p>
          <a:p>
            <a:r>
              <a:rPr lang="en-US" sz="3000" dirty="0" smtClean="0"/>
              <a:t>The minimum size split of 5 means that there must be at least 5 observations for a split to occur.</a:t>
            </a:r>
            <a:endParaRPr lang="en-US" sz="3000" dirty="0" smtClean="0"/>
          </a:p>
          <a:p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What variables are important in the bonding </a:t>
            </a:r>
            <a:r>
              <a:rPr lang="en-US" sz="3000" dirty="0" smtClean="0">
                <a:solidFill>
                  <a:srgbClr val="FF0000"/>
                </a:solidFill>
              </a:rPr>
              <a:t>process? </a:t>
            </a:r>
            <a:r>
              <a:rPr lang="en-US" sz="3000" dirty="0" smtClean="0"/>
              <a:t> </a:t>
            </a:r>
            <a:endParaRPr lang="en-US" sz="3000" dirty="0"/>
          </a:p>
          <a:p>
            <a:r>
              <a:rPr lang="en-US" sz="3000" dirty="0" smtClean="0"/>
              <a:t>Select the red triangle next to Boosted Tree for Banding?, Show Trees, and Show names.</a:t>
            </a:r>
            <a:endParaRPr lang="en-US" sz="3000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6200" y="381000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9144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solidFill>
                  <a:prstClr val="white"/>
                </a:solidFill>
              </a:rPr>
              <a:t>Boosted Tree</a:t>
            </a:r>
            <a:endParaRPr lang="en-US" sz="40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2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381000"/>
            <a:ext cx="8229600" cy="1143000"/>
          </a:xfrm>
        </p:spPr>
        <p:txBody>
          <a:bodyPr bIns="91440" anchor="b">
            <a:normAutofit/>
          </a:bodyPr>
          <a:lstStyle/>
          <a:p>
            <a:pPr eaLnBrk="1" hangingPunct="1">
              <a:defRPr/>
            </a:pPr>
            <a:r>
              <a:rPr lang="en-US" sz="4000" dirty="0" smtClean="0"/>
              <a:t>Boosted Tree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600200"/>
            <a:ext cx="8839200" cy="5029200"/>
          </a:xfrm>
        </p:spPr>
        <p:txBody>
          <a:bodyPr>
            <a:noAutofit/>
          </a:bodyPr>
          <a:lstStyle/>
          <a:p>
            <a:r>
              <a:rPr lang="en-US" sz="3000" dirty="0" smtClean="0"/>
              <a:t>You should see 50 trees where each tree contains 3 splits.</a:t>
            </a:r>
          </a:p>
          <a:p>
            <a:r>
              <a:rPr lang="en-US" sz="3000" dirty="0" smtClean="0"/>
              <a:t>Choose Add-Ins and Set </a:t>
            </a:r>
            <a:r>
              <a:rPr lang="en-US" sz="3000" dirty="0"/>
              <a:t>R</a:t>
            </a:r>
            <a:r>
              <a:rPr lang="en-US" sz="3000" dirty="0" smtClean="0"/>
              <a:t>andom </a:t>
            </a:r>
            <a:r>
              <a:rPr lang="en-US" sz="3000" dirty="0"/>
              <a:t>S</a:t>
            </a:r>
            <a:r>
              <a:rPr lang="en-US" sz="3000" dirty="0" smtClean="0"/>
              <a:t>eed to 5.</a:t>
            </a:r>
            <a:endParaRPr lang="en-US" sz="3000" dirty="0"/>
          </a:p>
          <a:p>
            <a:r>
              <a:rPr lang="en-US" sz="3000" dirty="0" smtClean="0"/>
              <a:t>Re-run </a:t>
            </a:r>
            <a:r>
              <a:rPr lang="en-US" sz="3000" dirty="0" smtClean="0"/>
              <a:t>a Boosted Tree on the Bands </a:t>
            </a:r>
            <a:r>
              <a:rPr lang="en-US" sz="3000" dirty="0"/>
              <a:t>D</a:t>
            </a:r>
            <a:r>
              <a:rPr lang="en-US" sz="3000" dirty="0" smtClean="0"/>
              <a:t>ata using 75 Layers and 5 Splits per Tree. Leave all other default settings unchanged.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What is the validation misclassification rate?</a:t>
            </a:r>
          </a:p>
          <a:p>
            <a:r>
              <a:rPr lang="en-US" sz="3000" dirty="0" smtClean="0">
                <a:solidFill>
                  <a:srgbClr val="FF0000"/>
                </a:solidFill>
              </a:rPr>
              <a:t>What variables are important in the bonding process</a:t>
            </a:r>
            <a:r>
              <a:rPr lang="en-US" sz="3000" dirty="0" smtClean="0">
                <a:solidFill>
                  <a:srgbClr val="FF0000"/>
                </a:solidFill>
              </a:rPr>
              <a:t>?</a:t>
            </a:r>
            <a:endParaRPr lang="en-US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2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2"/>
          <p:cNvSpPr>
            <a:spLocks noGrp="1"/>
          </p:cNvSpPr>
          <p:nvPr>
            <p:ph type="title" idx="4294967295"/>
          </p:nvPr>
        </p:nvSpPr>
        <p:spPr>
          <a:xfrm>
            <a:off x="76200" y="381000"/>
            <a:ext cx="8229600" cy="1143000"/>
          </a:xfrm>
        </p:spPr>
        <p:txBody>
          <a:bodyPr bIns="91440" anchor="b">
            <a:normAutofit/>
          </a:bodyPr>
          <a:lstStyle/>
          <a:p>
            <a:pPr eaLnBrk="1" hangingPunct="1">
              <a:defRPr/>
            </a:pPr>
            <a:r>
              <a:rPr lang="en-US" sz="4000" dirty="0" smtClean="0"/>
              <a:t>Boosted Tree</a:t>
            </a:r>
          </a:p>
        </p:txBody>
      </p:sp>
      <p:sp>
        <p:nvSpPr>
          <p:cNvPr id="15363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152400" y="1600200"/>
            <a:ext cx="8839200" cy="5029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900" dirty="0" smtClean="0"/>
              <a:t>As before, we can look at the trees if desired.</a:t>
            </a:r>
          </a:p>
          <a:p>
            <a:pPr eaLnBrk="1" hangingPunct="1"/>
            <a:r>
              <a:rPr lang="en-US" sz="2900" dirty="0" smtClean="0"/>
              <a:t>We can now compare the decision tree model and two bootstrap forest trees and two boosted trees.</a:t>
            </a:r>
          </a:p>
          <a:p>
            <a:pPr eaLnBrk="1" hangingPunct="1"/>
            <a:r>
              <a:rPr lang="en-US" sz="2900" dirty="0" smtClean="0"/>
              <a:t>We would want to create many more models but ultimately choosing a model that minimizes the validation misclassification rate is preferred.</a:t>
            </a:r>
            <a:endParaRPr lang="en-US" sz="2900" dirty="0" smtClean="0"/>
          </a:p>
          <a:p>
            <a:pPr eaLnBrk="1" hangingPunct="1"/>
            <a:r>
              <a:rPr lang="en-US" sz="2900" dirty="0" smtClean="0"/>
              <a:t>If </a:t>
            </a:r>
            <a:r>
              <a:rPr lang="en-US" sz="2900" dirty="0"/>
              <a:t>we like this model, we can select the red triangle next to </a:t>
            </a:r>
            <a:r>
              <a:rPr lang="en-US" sz="2900" dirty="0" smtClean="0"/>
              <a:t>Boosted Tree </a:t>
            </a:r>
            <a:r>
              <a:rPr lang="en-US" sz="2900" dirty="0"/>
              <a:t>for Banding?, Save Columns, and Save Prediction Formula to save the predictions in the data </a:t>
            </a:r>
            <a:r>
              <a:rPr lang="en-US" sz="2900" dirty="0" smtClean="0"/>
              <a:t>file.</a:t>
            </a:r>
            <a:endParaRPr lang="en-US" sz="2900" dirty="0" smtClean="0"/>
          </a:p>
        </p:txBody>
      </p:sp>
    </p:spTree>
    <p:extLst>
      <p:ext uri="{BB962C8B-B14F-4D97-AF65-F5344CB8AC3E}">
        <p14:creationId xmlns:p14="http://schemas.microsoft.com/office/powerpoint/2010/main" val="338292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5_Equity">
      <a:majorFont>
        <a:latin typeface=""/>
        <a:ea typeface=""/>
        <a:cs typeface=""/>
      </a:majorFont>
      <a:minorFont>
        <a:latin typeface="Franklin Gothic Book"/>
        <a:ea typeface=""/>
        <a:cs typeface="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illanov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14659</TotalTime>
  <Words>524</Words>
  <Application>Microsoft Office PowerPoint</Application>
  <PresentationFormat>On-screen Show (4:3)</PresentationFormat>
  <Paragraphs>47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Franklin Gothic Book</vt:lpstr>
      <vt:lpstr>Wingdings 2</vt:lpstr>
      <vt:lpstr>5_Equity</vt:lpstr>
      <vt:lpstr>Villanova</vt:lpstr>
      <vt:lpstr>Bootstrap Forest and Boosted Trees Using JMP Part 3</vt:lpstr>
      <vt:lpstr>PowerPoint Presentation</vt:lpstr>
      <vt:lpstr>PowerPoint Presentation</vt:lpstr>
      <vt:lpstr>PowerPoint Presentation</vt:lpstr>
      <vt:lpstr>PowerPoint Presentation</vt:lpstr>
      <vt:lpstr>Boosted Tree</vt:lpstr>
      <vt:lpstr>Boosted Tree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 – Classification and Regression Trees</dc:title>
  <dc:subject>Data Mining for Business Intelligence</dc:subject>
  <dc:creator>Shmueli &amp; Bruce</dc:creator>
  <cp:lastModifiedBy>Robert Nydick</cp:lastModifiedBy>
  <cp:revision>184</cp:revision>
  <cp:lastPrinted>2015-07-16T06:06:45Z</cp:lastPrinted>
  <dcterms:created xsi:type="dcterms:W3CDTF">2008-12-06T13:38:17Z</dcterms:created>
  <dcterms:modified xsi:type="dcterms:W3CDTF">2015-07-16T06:41:29Z</dcterms:modified>
</cp:coreProperties>
</file>